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7" r:id="rId2"/>
    <p:sldId id="278" r:id="rId3"/>
    <p:sldId id="279" r:id="rId4"/>
    <p:sldId id="309" r:id="rId5"/>
    <p:sldId id="299" r:id="rId6"/>
    <p:sldId id="289" r:id="rId7"/>
    <p:sldId id="303" r:id="rId8"/>
    <p:sldId id="302" r:id="rId9"/>
    <p:sldId id="305" r:id="rId10"/>
    <p:sldId id="307" r:id="rId11"/>
    <p:sldId id="306" r:id="rId12"/>
    <p:sldId id="300" r:id="rId13"/>
    <p:sldId id="301" r:id="rId14"/>
    <p:sldId id="304" r:id="rId15"/>
    <p:sldId id="259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435A589-03E3-4BA7-9E79-3EBB4F6EDC89}">
          <p14:sldIdLst>
            <p14:sldId id="277"/>
            <p14:sldId id="278"/>
            <p14:sldId id="279"/>
            <p14:sldId id="309"/>
            <p14:sldId id="299"/>
            <p14:sldId id="289"/>
            <p14:sldId id="303"/>
            <p14:sldId id="302"/>
            <p14:sldId id="305"/>
            <p14:sldId id="307"/>
            <p14:sldId id="306"/>
            <p14:sldId id="300"/>
            <p14:sldId id="301"/>
            <p14:sldId id="304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AED0"/>
    <a:srgbClr val="6AAED2"/>
    <a:srgbClr val="F2F2F2"/>
    <a:srgbClr val="FAF9E5"/>
    <a:srgbClr val="3686B8"/>
    <a:srgbClr val="6BAED1"/>
    <a:srgbClr val="246B9F"/>
    <a:srgbClr val="2393D9"/>
    <a:srgbClr val="246BA2"/>
    <a:srgbClr val="6C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8790" autoAdjust="0"/>
  </p:normalViewPr>
  <p:slideViewPr>
    <p:cSldViewPr>
      <p:cViewPr>
        <p:scale>
          <a:sx n="84" d="100"/>
          <a:sy n="84" d="100"/>
        </p:scale>
        <p:origin x="-1590" y="-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viewProps" Target="view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74C18-9879-449F-8C22-8626A2EEB3EB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4622C-EE9A-4303-A128-401DCEE0CA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615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148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761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07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D4622C-EE9A-4303-A128-401DCEE0CA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75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75BD99-17AB-45DE-BF5B-21E69A38E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B10F61-C8C2-4CFA-A80B-8F966DF60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219BA2-6EA9-4117-9D9D-DF1F04C8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23D1-72E9-447E-8CF2-BEBBC7051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CEAA0-2640-4654-9DE2-C71D2A596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329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CA2EE-340E-4BC2-B045-5559CF54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D8DD8C-8C92-4ADA-AEFD-F2F607329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FA0067-DFE8-4586-BBC2-4007413DF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017F7A-01E9-41A3-B6F9-D4AE7442E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037F90-C6FB-4A0A-A588-F5B8A3E6D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29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5FA2-AD4A-4D21-BAFE-799995087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DE6DDA-511A-4EC2-826E-2A97F56D9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E84EAA4-9A55-4602-BB5C-DEC85F3E2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F1B79C-BDD1-42E3-BD7E-C418F7427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5585E6-F863-43B9-A7CC-A8D8A856C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308610-C0CD-43B2-8384-7726E003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54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06E9C-7DD6-4D89-9E49-CCCA67A07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94F38-9B84-4779-88FA-A093A9284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70A8D5-E71E-4FC6-A899-44478D3DB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C0321F-0382-4FAD-98D3-27420B52BF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109BB3-8278-4334-B477-1A2F02E79C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A6EB80-69D1-45E0-AEDD-A537F2633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8A625B8-8BED-4821-874A-33F139358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FF6C1CD-C9E9-48B4-85DB-6A0D81E55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65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B4A8CC-FFA3-446D-8513-0C06A9536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F4670BB-E6DD-4C1C-9A92-7C6AB0E20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4E5B68-44F3-4B41-8E8C-1B87DD43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BC5B350-4505-4A31-B3C4-FD65007D7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772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784C86C-822B-40C8-ABF6-5F2E6529A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E161B5F-059D-4603-95BA-25F8AAA7E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520802-30F1-44DF-8CB6-D377182FF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994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5D3FC-DE13-4C7C-A2AB-CDC36FE9C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2DDFD-D724-4764-8F63-4CDA7D25E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4FACB8-B7D1-45BB-BCC8-2BAA3730A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83EB474-C57B-4460-A80F-F7F7481D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A0E1D5-6A1A-4F7C-8298-7CDDA70F4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D64352-98F4-4463-9A43-DAB7B8C82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407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2653-F00E-4B0F-99D8-F58702BD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69DC4C-581E-4A63-8EB7-78CBBC2505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18DFBF-6C91-470B-BDBF-AF6FF5B77A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B36F99-CD76-4360-85AA-BDB4732C7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2753AC-8FA4-495C-BB5A-DD26CB1FA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5FC5C9-5238-4284-95D8-28C12137A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70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CE049-BBED-43E6-9471-D323FFDF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24F019-8181-418B-9784-23CF77542E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B06BBB-199D-4972-ABF7-9CE882A0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ED62B3-69CD-4EC0-B9C3-D330BE83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A5581C-B40E-48A6-A69D-33D4C4EA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6748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412BD8-1800-4154-BF84-0C972632E2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F64695-A62C-480E-A4EB-8A2306FC8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70A3E2-4416-495F-9FD6-D301346B8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AC1021-24DE-44A1-B75A-25AB8CC42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FD36B5-A790-40FA-B261-31E23D8D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96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4811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11ABB4-84E6-4957-916D-CC332F6B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7823A-AB17-46E4-B7FA-475AC7D0D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6528C9-5884-4B4D-B36C-1A614FA1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00526-881B-4EFB-A2B1-E2EC6E67364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A9552C-5650-405C-942C-79F245E32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A733B-55B7-42F8-B642-7A4DC9DAF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E403C-4EB7-40BC-9395-955F62C492F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0E1113-501F-42FF-A817-B71D295CCD2C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39F007F-2479-4E1B-962F-B6FEF354E7FF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FBB389D-F645-4EF0-A313-F1760EDDD65D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E8DDD8ED-37DB-433B-9BE3-ED56AB186990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2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8A9AC1B6-7038-462A-A7C2-D0F29619BF17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463789D-0C7C-454D-BFD9-1DE51E4C5BFC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84D431FD-AB15-4701-9AC6-CDB8CE4C764C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E7D3F83A-004E-403A-8F03-CC8948CF9F67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018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4B881EB-1784-473B-8081-FDC8508B7613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19E31C-4778-49B4-88E9-494EF71DCCA4}"/>
              </a:ext>
            </a:extLst>
          </p:cNvPr>
          <p:cNvSpPr/>
          <p:nvPr userDrawn="1"/>
        </p:nvSpPr>
        <p:spPr>
          <a:xfrm>
            <a:off x="0" y="675900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B8690DA-5449-464D-80A9-DCC9C148D31F}"/>
              </a:ext>
            </a:extLst>
          </p:cNvPr>
          <p:cNvGrpSpPr/>
          <p:nvPr userDrawn="1"/>
        </p:nvGrpSpPr>
        <p:grpSpPr>
          <a:xfrm>
            <a:off x="9347250" y="37980"/>
            <a:ext cx="2844750" cy="286020"/>
            <a:chOff x="9347250" y="37980"/>
            <a:chExt cx="2844750" cy="286020"/>
          </a:xfrm>
          <a:solidFill>
            <a:schemeClr val="accent2"/>
          </a:solidFill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315118C4-713A-4AB9-B08B-BD62864C2E6A}"/>
                </a:ext>
              </a:extLst>
            </p:cNvPr>
            <p:cNvSpPr/>
            <p:nvPr userDrawn="1"/>
          </p:nvSpPr>
          <p:spPr>
            <a:xfrm>
              <a:off x="9651000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3" name="Блок-схема: объединение 12">
              <a:extLst>
                <a:ext uri="{FF2B5EF4-FFF2-40B4-BE49-F238E27FC236}">
                  <a16:creationId xmlns:a16="http://schemas.microsoft.com/office/drawing/2014/main" id="{A0898C5B-FFF0-4624-824E-84E4C17CBB18}"/>
                </a:ext>
              </a:extLst>
            </p:cNvPr>
            <p:cNvSpPr/>
            <p:nvPr userDrawn="1"/>
          </p:nvSpPr>
          <p:spPr>
            <a:xfrm>
              <a:off x="9347250" y="3798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BCAD506-BA00-4E33-B68C-E5911E34BEAB}"/>
              </a:ext>
            </a:extLst>
          </p:cNvPr>
          <p:cNvGrpSpPr/>
          <p:nvPr userDrawn="1"/>
        </p:nvGrpSpPr>
        <p:grpSpPr>
          <a:xfrm>
            <a:off x="-35250" y="6583500"/>
            <a:ext cx="2844750" cy="274500"/>
            <a:chOff x="-35250" y="6583500"/>
            <a:chExt cx="2844750" cy="274500"/>
          </a:xfrm>
          <a:solidFill>
            <a:schemeClr val="accent2"/>
          </a:solidFill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501341E1-EFB0-48B5-8780-45599BABAF41}"/>
                </a:ext>
              </a:extLst>
            </p:cNvPr>
            <p:cNvSpPr/>
            <p:nvPr userDrawn="1"/>
          </p:nvSpPr>
          <p:spPr>
            <a:xfrm>
              <a:off x="-35250" y="6583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6" name="Блок-схема: объединение 15">
              <a:extLst>
                <a:ext uri="{FF2B5EF4-FFF2-40B4-BE49-F238E27FC236}">
                  <a16:creationId xmlns:a16="http://schemas.microsoft.com/office/drawing/2014/main" id="{DE8C835F-D205-4D6A-8A82-F0DFE38F02AB}"/>
                </a:ext>
              </a:extLst>
            </p:cNvPr>
            <p:cNvSpPr/>
            <p:nvPr userDrawn="1"/>
          </p:nvSpPr>
          <p:spPr>
            <a:xfrm rot="10800000">
              <a:off x="2202000" y="6583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03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6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21462-A9E1-4536-9F2D-B2F8F218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8" y="365125"/>
            <a:ext cx="5257801" cy="1325563"/>
          </a:xfrm>
        </p:spPr>
        <p:txBody>
          <a:bodyPr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8D8509-D379-49B3-A4FE-EDBEE0641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0FB3E60-2F82-4C12-95B3-7ACC1B0E5862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D1B458C-BFE5-4FED-890B-A3C81CBD9E00}"/>
              </a:ext>
            </a:extLst>
          </p:cNvPr>
          <p:cNvSpPr/>
          <p:nvPr userDrawn="1"/>
        </p:nvSpPr>
        <p:spPr>
          <a:xfrm>
            <a:off x="0" y="0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74EC097-BE1E-47C5-A4A4-558BFD9F9C06}"/>
              </a:ext>
            </a:extLst>
          </p:cNvPr>
          <p:cNvSpPr/>
          <p:nvPr userDrawn="1"/>
        </p:nvSpPr>
        <p:spPr>
          <a:xfrm>
            <a:off x="12450" y="6772425"/>
            <a:ext cx="12192000" cy="9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17DD4B55-CA6E-4B68-97C9-646C6EC1FB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850" y="-575"/>
            <a:ext cx="5186362" cy="6858575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CD6CA42-8F84-4EF7-AC44-C6D7CA7B5256}"/>
              </a:ext>
            </a:extLst>
          </p:cNvPr>
          <p:cNvGrpSpPr/>
          <p:nvPr userDrawn="1"/>
        </p:nvGrpSpPr>
        <p:grpSpPr>
          <a:xfrm>
            <a:off x="5207212" y="36075"/>
            <a:ext cx="2844750" cy="274500"/>
            <a:chOff x="5228062" y="49500"/>
            <a:chExt cx="2844750" cy="274500"/>
          </a:xfrm>
          <a:solidFill>
            <a:schemeClr val="accent2"/>
          </a:solidFill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EF73193D-4957-4A8F-A457-261D1530DEC3}"/>
                </a:ext>
              </a:extLst>
            </p:cNvPr>
            <p:cNvSpPr/>
            <p:nvPr userDrawn="1"/>
          </p:nvSpPr>
          <p:spPr>
            <a:xfrm>
              <a:off x="5228062" y="495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1" name="Блок-схема: объединение 10">
              <a:extLst>
                <a:ext uri="{FF2B5EF4-FFF2-40B4-BE49-F238E27FC236}">
                  <a16:creationId xmlns:a16="http://schemas.microsoft.com/office/drawing/2014/main" id="{9CA2CB59-7E2E-4FE6-B4DA-BC82267C4973}"/>
                </a:ext>
              </a:extLst>
            </p:cNvPr>
            <p:cNvSpPr/>
            <p:nvPr userDrawn="1"/>
          </p:nvSpPr>
          <p:spPr>
            <a:xfrm>
              <a:off x="7465312" y="495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F77822EB-8A6C-4A70-8594-303E6651250C}"/>
              </a:ext>
            </a:extLst>
          </p:cNvPr>
          <p:cNvGrpSpPr/>
          <p:nvPr userDrawn="1"/>
        </p:nvGrpSpPr>
        <p:grpSpPr>
          <a:xfrm>
            <a:off x="9382650" y="6596925"/>
            <a:ext cx="2844750" cy="274500"/>
            <a:chOff x="9347250" y="6571200"/>
            <a:chExt cx="2844750" cy="274500"/>
          </a:xfrm>
          <a:solidFill>
            <a:schemeClr val="accent2"/>
          </a:solidFill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1DA2A97F-749F-48D2-AE48-5762F540EF28}"/>
                </a:ext>
              </a:extLst>
            </p:cNvPr>
            <p:cNvSpPr/>
            <p:nvPr userDrawn="1"/>
          </p:nvSpPr>
          <p:spPr>
            <a:xfrm>
              <a:off x="9651000" y="6571200"/>
              <a:ext cx="2541000" cy="2745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accent1"/>
                </a:solidFill>
              </a:endParaRPr>
            </a:p>
          </p:txBody>
        </p:sp>
        <p:sp>
          <p:nvSpPr>
            <p:cNvPr id="14" name="Блок-схема: объединение 13">
              <a:extLst>
                <a:ext uri="{FF2B5EF4-FFF2-40B4-BE49-F238E27FC236}">
                  <a16:creationId xmlns:a16="http://schemas.microsoft.com/office/drawing/2014/main" id="{3E93E1D6-3B3B-47F6-966E-B20E50008B90}"/>
                </a:ext>
              </a:extLst>
            </p:cNvPr>
            <p:cNvSpPr/>
            <p:nvPr userDrawn="1"/>
          </p:nvSpPr>
          <p:spPr>
            <a:xfrm rot="10800000">
              <a:off x="9347250" y="6571200"/>
              <a:ext cx="607500" cy="274500"/>
            </a:xfrm>
            <a:prstGeom prst="flowChartMerg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Текст 18">
            <a:extLst>
              <a:ext uri="{FF2B5EF4-FFF2-40B4-BE49-F238E27FC236}">
                <a16:creationId xmlns:a16="http://schemas.microsoft.com/office/drawing/2014/main" id="{57C0137E-3F0D-4D70-B2CA-0E5AD27AD19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2033588"/>
            <a:ext cx="5186363" cy="4049712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  <a:lvl2pPr>
              <a:defRPr b="0">
                <a:solidFill>
                  <a:schemeClr val="accent2"/>
                </a:solidFill>
              </a:defRPr>
            </a:lvl2pPr>
            <a:lvl3pPr>
              <a:defRPr b="0">
                <a:solidFill>
                  <a:schemeClr val="accent2"/>
                </a:solidFill>
              </a:defRPr>
            </a:lvl3pPr>
            <a:lvl4pPr>
              <a:defRPr b="0">
                <a:solidFill>
                  <a:schemeClr val="accent2"/>
                </a:solidFill>
              </a:defRPr>
            </a:lvl4pPr>
            <a:lvl5pPr>
              <a:defRPr b="0">
                <a:solidFill>
                  <a:schemeClr val="accent2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933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756F5F-238C-4EA5-953D-83BC7A40E2A5}"/>
              </a:ext>
            </a:extLst>
          </p:cNvPr>
          <p:cNvSpPr/>
          <p:nvPr userDrawn="1"/>
        </p:nvSpPr>
        <p:spPr>
          <a:xfrm>
            <a:off x="0" y="1674000"/>
            <a:ext cx="12192000" cy="135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24F890-6633-4AD3-9C24-3D0B92AF4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BC0BA3-1E1F-4BDD-8E19-DB8F68551C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3294063"/>
            <a:ext cx="10515600" cy="29702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560B685-5836-4067-85B7-2D3D4F5E09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989138"/>
            <a:ext cx="10515600" cy="809625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028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435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83EE-252E-41FE-AB7A-07D44653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B07D8-45F5-432E-B708-DF9A625778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326451-6A92-4D65-AD0B-856528E64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B1D946-D98C-4347-BAE3-CA1AC6066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B3555D-832A-49FA-A417-C87C45C2F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9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21" Type="http://schemas.openxmlformats.org/officeDocument/2006/relationships/image" Target="../media/image1.png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hyperlink" Target="https://presentation-creation.ru/" TargetMode="Externa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63856-D66D-44B8-8569-D9ACB42E3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90A5AD-7C0F-4C90-97EE-17018A6D2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C517B4-0AEF-484D-A4C7-3B3F2A71A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5E21-EC16-4FB2-B00B-6D2CEE013F9A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C0E6D4-8D6A-47A6-9A1A-6801E7FBB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DBEAA2-0AD4-4523-8AB9-89C7AC541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53427-77A2-4406-AB9B-33DF0012B4DB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hlinkClick r:id="rId20"/>
            <a:extLst>
              <a:ext uri="{FF2B5EF4-FFF2-40B4-BE49-F238E27FC236}">
                <a16:creationId xmlns:a16="http://schemas.microsoft.com/office/drawing/2014/main" id="{A3DF6E02-8AFD-430E-83E7-3B976B38D7C2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14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1" r:id="rId4"/>
    <p:sldLayoutId id="2147483666" r:id="rId5"/>
    <p:sldLayoutId id="2147483662" r:id="rId6"/>
    <p:sldLayoutId id="2147483663" r:id="rId7"/>
    <p:sldLayoutId id="2147483664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4.xml" /><Relationship Id="rId4" Type="http://schemas.microsoft.com/office/2007/relationships/hdphoto" Target="../media/hdphoto1.wdp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4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7" Type="http://schemas.openxmlformats.org/officeDocument/2006/relationships/image" Target="../media/image25.pn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14.xml" /><Relationship Id="rId6" Type="http://schemas.openxmlformats.org/officeDocument/2006/relationships/image" Target="../media/image24.png" /><Relationship Id="rId5" Type="http://schemas.openxmlformats.org/officeDocument/2006/relationships/image" Target="../media/image23.png" /><Relationship Id="rId4" Type="http://schemas.openxmlformats.org/officeDocument/2006/relationships/image" Target="../media/image22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4.xml" /><Relationship Id="rId4" Type="http://schemas.microsoft.com/office/2007/relationships/hdphoto" Target="../media/hdphoto2.wdp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4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4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4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9.xml" /><Relationship Id="rId4" Type="http://schemas.openxmlformats.org/officeDocument/2006/relationships/image" Target="../media/image10.jpe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9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4.xml" /><Relationship Id="rId5" Type="http://schemas.microsoft.com/office/2007/relationships/hdphoto" Target="../media/hdphoto2.wdp" /><Relationship Id="rId4" Type="http://schemas.openxmlformats.org/officeDocument/2006/relationships/image" Target="../media/image6.pn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4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Как проходит ЕНТ в новых условиях в Восточно-Казахстанской обла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10" y="21573"/>
            <a:ext cx="12203710" cy="685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AEDB61B-F9AE-4F16-B6F5-0670FE0EBD79}"/>
              </a:ext>
            </a:extLst>
          </p:cNvPr>
          <p:cNvSpPr/>
          <p:nvPr/>
        </p:nvSpPr>
        <p:spPr>
          <a:xfrm>
            <a:off x="-19300" y="2754000"/>
            <a:ext cx="12211300" cy="4104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19050 h 6877050"/>
              <a:gd name="connsiteX1" fmla="*/ 3771900 w 12192000"/>
              <a:gd name="connsiteY1" fmla="*/ 0 h 6877050"/>
              <a:gd name="connsiteX2" fmla="*/ 12192000 w 12192000"/>
              <a:gd name="connsiteY2" fmla="*/ 19050 h 6877050"/>
              <a:gd name="connsiteX3" fmla="*/ 12192000 w 12192000"/>
              <a:gd name="connsiteY3" fmla="*/ 6877050 h 6877050"/>
              <a:gd name="connsiteX4" fmla="*/ 0 w 12192000"/>
              <a:gd name="connsiteY4" fmla="*/ 6877050 h 6877050"/>
              <a:gd name="connsiteX5" fmla="*/ 0 w 12192000"/>
              <a:gd name="connsiteY5" fmla="*/ 19050 h 687705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  <a:gd name="connsiteX0" fmla="*/ 0 w 12192000"/>
              <a:gd name="connsiteY0" fmla="*/ 0 h 6858000"/>
              <a:gd name="connsiteX1" fmla="*/ 3429000 w 12192000"/>
              <a:gd name="connsiteY1" fmla="*/ 5524500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5" fmla="*/ 0 w 12192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cubicBezTo>
                  <a:pt x="628650" y="2184400"/>
                  <a:pt x="1276350" y="5207000"/>
                  <a:pt x="3429000" y="5524500"/>
                </a:cubicBezTo>
                <a:cubicBezTo>
                  <a:pt x="4597400" y="5854700"/>
                  <a:pt x="9271000" y="1841500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6CAED0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-18150" y="0"/>
            <a:ext cx="12171000" cy="707886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>
              <a:tabLst>
                <a:tab pos="1524000" algn="l"/>
              </a:tabLst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Казахстан</a:t>
            </a: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тестирования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971000" y="4239000"/>
            <a:ext cx="7432674" cy="1384995"/>
          </a:xfrm>
          <a:prstGeom prst="rect">
            <a:avLst/>
          </a:prstGeom>
          <a:noFill/>
          <a:ln w="6350">
            <a:noFill/>
            <a:prstDash val="lgDash"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НАЦИОНАЛЬНОЕ</a:t>
            </a:r>
            <a:r>
              <a:rPr lang="en-US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ТЕСТИРОВАНИЕ</a:t>
            </a:r>
            <a:r>
              <a:rPr lang="kk-KZ" sz="2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,</a:t>
            </a:r>
            <a:r>
              <a:rPr lang="ru-RU" sz="2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проводимое в январе</a:t>
            </a:r>
            <a:endParaRPr lang="ru-RU" sz="2800" dirty="0">
              <a:ln w="3175">
                <a:solidFill>
                  <a:schemeClr val="bg1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7105" y="6399000"/>
            <a:ext cx="2249590" cy="377026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Нур-Султан, 2021 </a:t>
            </a:r>
          </a:p>
        </p:txBody>
      </p:sp>
      <p:pic>
        <p:nvPicPr>
          <p:cNvPr id="10" name="Рисунок 9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122" t="13105" r="80929" b="70655"/>
          <a:stretch/>
        </p:blipFill>
        <p:spPr bwMode="auto">
          <a:xfrm>
            <a:off x="35850" y="21573"/>
            <a:ext cx="1200150" cy="6084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17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7466" y="1549484"/>
            <a:ext cx="4888211" cy="132544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задания на основе контекста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824301"/>
            <a:ext cx="6540500" cy="6731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                                                    Кубики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рисунке представлена последовательность геометрических фигур, составленная из кубиков с ребром 2 см.</a:t>
            </a:r>
            <a:br>
              <a:rPr lang="ru-RU" sz="1700" dirty="0">
                <a:latin typeface="Times New Roman" pitchFamily="18" charset="0"/>
                <a:cs typeface="Times New Roman" pitchFamily="18" charset="0"/>
              </a:rPr>
            </a:b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27466" y="2701780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Количество кубиков из которых состоит куб находящийся на 6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81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289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400</a:t>
            </a:r>
          </a:p>
        </p:txBody>
      </p:sp>
      <p:sp>
        <p:nvSpPr>
          <p:cNvPr id="8" name="Прямоугольник 6"/>
          <p:cNvSpPr>
            <a:spLocks noChangeArrowheads="1"/>
          </p:cNvSpPr>
          <p:nvPr/>
        </p:nvSpPr>
        <p:spPr bwMode="auto">
          <a:xfrm>
            <a:off x="127466" y="4569964"/>
            <a:ext cx="5698534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Последовательность чисел удовлетворяющей заданной последовательности геометрических фигур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1,8,64,512, 4096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1, 8, 27, 64, 125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1,8,27, 64, 216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1, 4,9, 16, 25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1, 8,18,32, 100</a:t>
            </a:r>
          </a:p>
        </p:txBody>
      </p:sp>
      <p:sp>
        <p:nvSpPr>
          <p:cNvPr id="9" name="Прямоугольник 7"/>
          <p:cNvSpPr>
            <a:spLocks noChangeArrowheads="1"/>
          </p:cNvSpPr>
          <p:nvPr/>
        </p:nvSpPr>
        <p:spPr bwMode="auto">
          <a:xfrm>
            <a:off x="6553824" y="994734"/>
            <a:ext cx="4530725" cy="192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боковой поверхности куба находящегося на 8 месте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256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128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1024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512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576 см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8"/>
          <p:cNvSpPr>
            <a:spLocks noChangeArrowheads="1"/>
          </p:cNvSpPr>
          <p:nvPr/>
        </p:nvSpPr>
        <p:spPr bwMode="auto">
          <a:xfrm>
            <a:off x="6553824" y="2913657"/>
            <a:ext cx="6096000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Площадь полной поверхности куба с ребром равным m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16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24 m</a:t>
            </a:r>
            <a:r>
              <a:rPr lang="ru-RU" sz="1700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9"/>
          <p:cNvSpPr>
            <a:spLocks noChangeArrowheads="1"/>
          </p:cNvSpPr>
          <p:nvPr/>
        </p:nvSpPr>
        <p:spPr bwMode="auto">
          <a:xfrm>
            <a:off x="6522521" y="4569964"/>
            <a:ext cx="55405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Масса краски, необходимой для покраски куба находящегося на 5 месте полностью в красный цвет (на покраску одного маленького кубика уходит 96 г).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А) 2000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В) 2100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C) 2400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D) 2300 г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E) 2200 г</a:t>
            </a:r>
          </a:p>
        </p:txBody>
      </p:sp>
    </p:spTree>
    <p:extLst>
      <p:ext uri="{BB962C8B-B14F-4D97-AF65-F5344CB8AC3E}">
        <p14:creationId xmlns:p14="http://schemas.microsoft.com/office/powerpoint/2010/main" val="248072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Образец листа ответов ЕНТ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317" y="818388"/>
            <a:ext cx="43624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67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227763" y="26954"/>
            <a:ext cx="5749115" cy="283742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949056" y="0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369725" y="473094"/>
            <a:ext cx="5586877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Palatino Linotype" pitchFamily="18" charset="0"/>
                <a:cs typeface="Times New Roman" panose="02020603050405020304" pitchFamily="18" charset="0"/>
              </a:rPr>
              <a:t>Результаты тестирования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6665059" y="1072657"/>
            <a:ext cx="5189272" cy="5138992"/>
            <a:chOff x="6668204" y="774000"/>
            <a:chExt cx="5189272" cy="5138992"/>
          </a:xfrm>
        </p:grpSpPr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46C55AF7-4EE2-40E0-9A11-AAFC42BFA5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64331" y="1414906"/>
              <a:ext cx="39637" cy="4219094"/>
            </a:xfrm>
            <a:prstGeom prst="line">
              <a:avLst/>
            </a:prstGeom>
            <a:ln w="50800">
              <a:solidFill>
                <a:srgbClr val="6CAE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Группа 24"/>
            <p:cNvGrpSpPr/>
            <p:nvPr/>
          </p:nvGrpSpPr>
          <p:grpSpPr>
            <a:xfrm>
              <a:off x="6690190" y="774000"/>
              <a:ext cx="675000" cy="675731"/>
              <a:chOff x="9157796" y="865193"/>
              <a:chExt cx="675000" cy="675731"/>
            </a:xfrm>
          </p:grpSpPr>
          <p:sp>
            <p:nvSpPr>
              <p:cNvPr id="14" name="Овал 13">
                <a:extLst>
                  <a:ext uri="{FF2B5EF4-FFF2-40B4-BE49-F238E27FC236}">
                    <a16:creationId xmlns:a16="http://schemas.microsoft.com/office/drawing/2014/main" id="{20FC8D9E-76FE-4DA2-9038-AFB2970BA80C}"/>
                  </a:ext>
                </a:extLst>
              </p:cNvPr>
              <p:cNvSpPr/>
              <p:nvPr/>
            </p:nvSpPr>
            <p:spPr>
              <a:xfrm>
                <a:off x="9157796" y="865193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FE0E089-F94C-4DAD-9343-91982DD57BE4}"/>
                  </a:ext>
                </a:extLst>
              </p:cNvPr>
              <p:cNvSpPr txBox="1"/>
              <p:nvPr/>
            </p:nvSpPr>
            <p:spPr>
              <a:xfrm>
                <a:off x="9168924" y="89459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01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6679334" y="1699892"/>
              <a:ext cx="675000" cy="675000"/>
              <a:chOff x="8723808" y="1284705"/>
              <a:chExt cx="675000" cy="675000"/>
            </a:xfrm>
          </p:grpSpPr>
          <p:sp>
            <p:nvSpPr>
              <p:cNvPr id="15" name="Овал 14">
                <a:extLst>
                  <a:ext uri="{FF2B5EF4-FFF2-40B4-BE49-F238E27FC236}">
                    <a16:creationId xmlns:a16="http://schemas.microsoft.com/office/drawing/2014/main" id="{CAD916AD-4EBF-4C46-9DF3-879EE784F6A5}"/>
                  </a:ext>
                </a:extLst>
              </p:cNvPr>
              <p:cNvSpPr/>
              <p:nvPr/>
            </p:nvSpPr>
            <p:spPr>
              <a:xfrm>
                <a:off x="8723808" y="1284705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8F5F177-6241-458D-B305-50FCDF948C77}"/>
                  </a:ext>
                </a:extLst>
              </p:cNvPr>
              <p:cNvSpPr txBox="1"/>
              <p:nvPr/>
            </p:nvSpPr>
            <p:spPr>
              <a:xfrm>
                <a:off x="8734935" y="1299039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02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690190" y="2756126"/>
              <a:ext cx="675000" cy="675365"/>
              <a:chOff x="8521818" y="1993057"/>
              <a:chExt cx="675000" cy="675365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D2AD7BFD-0EE7-4BE2-80F2-E3FA62C79BE4}"/>
                  </a:ext>
                </a:extLst>
              </p:cNvPr>
              <p:cNvSpPr/>
              <p:nvPr/>
            </p:nvSpPr>
            <p:spPr>
              <a:xfrm>
                <a:off x="8521818" y="1993057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51C5BC8-27B3-4377-B0CB-C023BBB759AE}"/>
                  </a:ext>
                </a:extLst>
              </p:cNvPr>
              <p:cNvSpPr txBox="1"/>
              <p:nvPr/>
            </p:nvSpPr>
            <p:spPr>
              <a:xfrm>
                <a:off x="8532945" y="2022091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03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6668204" y="3904817"/>
              <a:ext cx="675000" cy="675000"/>
              <a:chOff x="8541573" y="2096499"/>
              <a:chExt cx="675000" cy="675000"/>
            </a:xfrm>
          </p:grpSpPr>
          <p:sp>
            <p:nvSpPr>
              <p:cNvPr id="17" name="Овал 16">
                <a:extLst>
                  <a:ext uri="{FF2B5EF4-FFF2-40B4-BE49-F238E27FC236}">
                    <a16:creationId xmlns:a16="http://schemas.microsoft.com/office/drawing/2014/main" id="{88FFBF1D-6537-4205-948E-C69BA9A66689}"/>
                  </a:ext>
                </a:extLst>
              </p:cNvPr>
              <p:cNvSpPr/>
              <p:nvPr/>
            </p:nvSpPr>
            <p:spPr>
              <a:xfrm>
                <a:off x="8541573" y="2096499"/>
                <a:ext cx="675000" cy="675000"/>
              </a:xfrm>
              <a:prstGeom prst="ellipse">
                <a:avLst/>
              </a:prstGeom>
              <a:solidFill>
                <a:schemeClr val="accent3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25210DE-0967-4AFC-AFA7-DB5928987001}"/>
                  </a:ext>
                </a:extLst>
              </p:cNvPr>
              <p:cNvSpPr txBox="1"/>
              <p:nvPr/>
            </p:nvSpPr>
            <p:spPr>
              <a:xfrm>
                <a:off x="8552700" y="2110833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04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6711601" y="5237992"/>
              <a:ext cx="675000" cy="675000"/>
              <a:chOff x="7052665" y="6216430"/>
              <a:chExt cx="675000" cy="675000"/>
            </a:xfrm>
          </p:grpSpPr>
          <p:sp>
            <p:nvSpPr>
              <p:cNvPr id="18" name="Овал 17">
                <a:extLst>
                  <a:ext uri="{FF2B5EF4-FFF2-40B4-BE49-F238E27FC236}">
                    <a16:creationId xmlns:a16="http://schemas.microsoft.com/office/drawing/2014/main" id="{00BB512A-D581-414F-835E-5D5DC62D5B5D}"/>
                  </a:ext>
                </a:extLst>
              </p:cNvPr>
              <p:cNvSpPr/>
              <p:nvPr/>
            </p:nvSpPr>
            <p:spPr>
              <a:xfrm>
                <a:off x="7052665" y="6216430"/>
                <a:ext cx="675000" cy="675000"/>
              </a:xfrm>
              <a:prstGeom prst="ellipse">
                <a:avLst/>
              </a:prstGeom>
              <a:solidFill>
                <a:schemeClr val="accent5"/>
              </a:solidFill>
              <a:ln w="508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1B8F704-798F-40EA-9520-91B51829E69A}"/>
                  </a:ext>
                </a:extLst>
              </p:cNvPr>
              <p:cNvSpPr txBox="1"/>
              <p:nvPr/>
            </p:nvSpPr>
            <p:spPr>
              <a:xfrm>
                <a:off x="7063791" y="6230764"/>
                <a:ext cx="6527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chemeClr val="accent1">
                        <a:lumMod val="75000"/>
                      </a:schemeClr>
                    </a:solidFill>
                  </a:rPr>
                  <a:t>05</a:t>
                </a:r>
                <a:endParaRPr lang="ru-RU" sz="36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4" name="Прямоугольник 33"/>
            <p:cNvSpPr/>
            <p:nvPr/>
          </p:nvSpPr>
          <p:spPr>
            <a:xfrm>
              <a:off x="7387860" y="785976"/>
              <a:ext cx="43326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Объявляются государственной комиссией в тот же день;</a:t>
              </a: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7386601" y="1817266"/>
              <a:ext cx="428139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Вывешиваются на информационном стенде по месту проведения;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7376313" y="2877311"/>
              <a:ext cx="448116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Сертификат выдается в электронном виде;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7370627" y="3642153"/>
              <a:ext cx="433268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 результатом тестирования можно ознакомиться на сайте                               www.testcenter.kz 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(при вводе ИКТ и ИИН тестируемого);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7387439" y="5260820"/>
              <a:ext cx="429906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несогласии с результатами, тестируемый может подать на апелляцию.</a:t>
              </a: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19119" y="38655"/>
            <a:ext cx="242944" cy="66378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9" y="221875"/>
            <a:ext cx="6105525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0" y="461265"/>
            <a:ext cx="3826087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Запрещается: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Выходить из аудитории без разрешения и сопровождения представителя Министерства;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Переговариваться, пересаживаться с места на место, обмениваться материалами тестирования и выносить материалы тестирования с аудитории;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Пользоваться средствами мобильной связи и другими электронными устройствами, учебно-методическими пособиями, шпаргалками, калькулятором (за исключением калькулятора установленного на посадочном месте в пункте проведения ЕНТ);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Осуществлять порчу материалов тестирования (листов ответа и книжки);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Использовать корректирующую жидкость, закрашивать сектора, не предусмотренные для этого (номер листа ответов);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истечению времени тестирования необходимо сдать материалы дежурному, в противном случае результаты не принимаются;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Намеренную порчу системы безопасности.</a:t>
            </a:r>
          </a:p>
        </p:txBody>
      </p:sp>
    </p:spTree>
    <p:extLst>
      <p:ext uri="{BB962C8B-B14F-4D97-AF65-F5344CB8AC3E}">
        <p14:creationId xmlns:p14="http://schemas.microsoft.com/office/powerpoint/2010/main" val="35437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19771"/>
            <a:ext cx="12192000" cy="88435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Апелляция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0999" y="1089000"/>
            <a:ext cx="1161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апелляцию принимаются до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13.00 часов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следующего дня после объявления результатов ЕНТ.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2826" y="1467782"/>
            <a:ext cx="4446345" cy="400110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Апелляция рассматривается в случаях</a:t>
            </a:r>
            <a:r>
              <a:rPr lang="ru-RU" sz="2000" dirty="0">
                <a:solidFill>
                  <a:prstClr val="black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1000" y="1993890"/>
            <a:ext cx="5920430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содержанию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10208" y="2000063"/>
            <a:ext cx="5482992" cy="400110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техническим причинам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90999" y="2391923"/>
            <a:ext cx="5920431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Правильный ответ не совпадает с кодом правильных ответов (указывается вариант правильного ответа);</a:t>
            </a:r>
          </a:p>
          <a:p>
            <a:pPr algn="just">
              <a:tabLst>
                <a:tab pos="533387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Отсутствует правильный ответ;</a:t>
            </a:r>
          </a:p>
          <a:p>
            <a:pPr algn="just">
              <a:tabLst>
                <a:tab pos="441314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Имеется более одного правильного ответа в тестовых заданиях с выбором одного правильного ответа из всех предложенных (указываются все варианты правильных ответов);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Некорректно составленное тестовое задание;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 Отсутствует фрагмент условия тестового задания (текст, схемы, рисунки, таблицы) в результате,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 невозможно определить правильный ответ.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10207" y="2409623"/>
            <a:ext cx="5482992" cy="3785652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Считывание сканером закрашенного кружка, совпадающего с кодом каждого правильного ответа,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двух и более кружков;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Считывание сканером закрашенного кружка, совпадающего с кодом правильных ответов, как</a:t>
            </a:r>
          </a:p>
          <a:p>
            <a:pPr algn="just"/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пустой кружок;</a:t>
            </a:r>
          </a:p>
          <a:p>
            <a:pPr marL="457200" indent="-457200" algn="just">
              <a:buAutoNum type="arabicParenR" startAt="3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Дефектный лист ответов.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arenR" startAt="3"/>
            </a:pP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7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8383089" y="2164264"/>
            <a:ext cx="3456406" cy="36694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99806" y="1438338"/>
            <a:ext cx="3456406" cy="7424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575" y="949507"/>
            <a:ext cx="4131227" cy="57644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067" y="3333629"/>
            <a:ext cx="2410263" cy="18053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772"/>
            <a:ext cx="12192000" cy="802161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Подготовка к ЕНТ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55575" y="949507"/>
            <a:ext cx="4131226" cy="1015663"/>
          </a:xfrm>
          <a:prstGeom prst="rect">
            <a:avLst/>
          </a:prstGeom>
          <a:solidFill>
            <a:srgbClr val="6CAED0"/>
          </a:solidFill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 пробное тестирование</a:t>
            </a:r>
            <a:r>
              <a:rPr lang="en-US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сайте Национального центра тестирования: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5575" y="2418423"/>
            <a:ext cx="4191353" cy="40011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lang="en-US" sz="20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https://prob-ent.testcenter.kz/#/login</a:t>
            </a:r>
            <a:endParaRPr lang="ru-RU" sz="2000" b="1" u="sng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4719" y="5317833"/>
            <a:ext cx="3872961" cy="101566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одного онлайн </a:t>
            </a:r>
          </a:p>
          <a:p>
            <a:pPr lvl="0" algn="ctr"/>
            <a:r>
              <a:rPr lang="ru-RU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пробного тестирования  – 260 тенге.</a:t>
            </a:r>
            <a:endParaRPr lang="ru-RU" sz="1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blob:https://web.whatsapp.com/fd5eb0b6-cb22-4b95-9c63-a4d6147c037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4466072" y="1455600"/>
            <a:ext cx="7373423" cy="4377362"/>
            <a:chOff x="4473984" y="1909968"/>
            <a:chExt cx="7373423" cy="437736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345" y="2846153"/>
              <a:ext cx="2605718" cy="1883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Прямоугольник 11"/>
            <p:cNvSpPr/>
            <p:nvPr/>
          </p:nvSpPr>
          <p:spPr>
            <a:xfrm>
              <a:off x="8517524" y="5364000"/>
              <a:ext cx="3203360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книжки-вопросника пробного тестирования – 351 тенге.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473984" y="5364000"/>
              <a:ext cx="3456407" cy="923330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Стоимость учебно-методического пособия – 414 тенге.</a:t>
              </a:r>
              <a:endParaRPr lang="ru-RU" sz="1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4694417" y="2919309"/>
              <a:ext cx="3015000" cy="1918239"/>
              <a:chOff x="0" y="0"/>
              <a:chExt cx="7754587" cy="4156364"/>
            </a:xfrm>
          </p:grpSpPr>
          <p:pic>
            <p:nvPicPr>
              <p:cNvPr id="15" name="Рисунок 14" descr="C:\Users\i.magzhan\Downloads\WhatsApp Image 2020-11-12 at 11.23.39.jpe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6317" y="0"/>
                <a:ext cx="258882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" name="Рисунок 15" descr="C:\Users\i.magzhan\Downloads\WhatsApp Image 2020-11-12 at 11.23.40.jpeg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793722">
                <a:off x="0" y="190005"/>
                <a:ext cx="2612572" cy="3740727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7" name="Рисунок 16" descr="C:\Users\i.magzhan\Downloads\WhatsApp Image 2020-11-12 at 11.23.41.jpeg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53190">
                <a:off x="5142016" y="391886"/>
                <a:ext cx="2612571" cy="376447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" name="Прямоугольник 17"/>
            <p:cNvSpPr/>
            <p:nvPr/>
          </p:nvSpPr>
          <p:spPr>
            <a:xfrm>
              <a:off x="8391001" y="1909968"/>
              <a:ext cx="3456406" cy="7078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Книжки-вопросники пробного тестирования:</a:t>
              </a: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473985" y="1909968"/>
              <a:ext cx="3351294" cy="707886"/>
            </a:xfrm>
            <a:prstGeom prst="rect">
              <a:avLst/>
            </a:prstGeom>
          </p:spPr>
          <p:txBody>
            <a:bodyPr wrap="square" lIns="91440" tIns="45720" rIns="91440" bIns="45720">
              <a:spAutoFit/>
            </a:bodyPr>
            <a:lstStyle/>
            <a:p>
              <a:pPr lvl="0" algn="ctr"/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Учебно-методические пособия: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4499806" y="949507"/>
            <a:ext cx="7581194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lvl="0" algn="ctr"/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пунктах проведения ЕНТ можете приобрести: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499264" y="2180748"/>
            <a:ext cx="3456948" cy="3652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499806" y="5849783"/>
            <a:ext cx="769219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u="sng" dirty="0">
                <a:latin typeface="Times New Roman" pitchFamily="18" charset="0"/>
                <a:cs typeface="Times New Roman" pitchFamily="18" charset="0"/>
              </a:rPr>
              <a:t>Адреса пунктов проведения ЕНТ: 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https://www.testcenter.kz/ru/contacts/kontakty-filialov/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6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E3C9821-5591-4CF4-89A7-31405354F565}"/>
              </a:ext>
            </a:extLst>
          </p:cNvPr>
          <p:cNvSpPr/>
          <p:nvPr/>
        </p:nvSpPr>
        <p:spPr>
          <a:xfrm>
            <a:off x="0" y="0"/>
            <a:ext cx="5466000" cy="6858000"/>
          </a:xfrm>
          <a:prstGeom prst="rect">
            <a:avLst/>
          </a:prstGeom>
          <a:solidFill>
            <a:srgbClr val="6CA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AEC55727-BA37-4438-8ACD-551E0CC2D3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84674" y="372977"/>
            <a:ext cx="6707326" cy="379373"/>
          </a:xfrm>
          <a:solidFill>
            <a:srgbClr val="6CAED0"/>
          </a:solidFill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" y="372977"/>
            <a:ext cx="5484672" cy="37937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kk-KZ" b="1" dirty="0">
                <a:solidFill>
                  <a:srgbClr val="6CAED0"/>
                </a:solidFill>
                <a:latin typeface="Palatino Linotype" pitchFamily="18" charset="0"/>
                <a:cs typeface="Times New Roman" panose="02020603050405020304" pitchFamily="18" charset="0"/>
              </a:rPr>
              <a:t> Интернет-ресурсы по вопросам ЕНТ – 2021  </a:t>
            </a:r>
            <a:endParaRPr lang="ru-RU" dirty="0">
              <a:solidFill>
                <a:srgbClr val="6CAED0"/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1122" t="13105" r="80929" b="70655"/>
          <a:stretch/>
        </p:blipFill>
        <p:spPr bwMode="auto">
          <a:xfrm>
            <a:off x="309684" y="1289331"/>
            <a:ext cx="692040" cy="4108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4"/>
          <a:srcRect l="63461" t="14246" r="24038" b="63247"/>
          <a:stretch/>
        </p:blipFill>
        <p:spPr bwMode="auto">
          <a:xfrm>
            <a:off x="377097" y="1904753"/>
            <a:ext cx="557213" cy="564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/>
          <p:nvPr/>
        </p:nvPicPr>
        <p:blipFill rotWithShape="1">
          <a:blip r:embed="rId5"/>
          <a:srcRect l="76122" t="14530" r="11378" b="62678"/>
          <a:stretch/>
        </p:blipFill>
        <p:spPr bwMode="auto">
          <a:xfrm>
            <a:off x="361937" y="2632061"/>
            <a:ext cx="557213" cy="571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6"/>
          <a:srcRect l="55930" t="17379" r="26122" b="50997"/>
          <a:stretch/>
        </p:blipFill>
        <p:spPr bwMode="auto">
          <a:xfrm>
            <a:off x="372211" y="3352324"/>
            <a:ext cx="513016" cy="497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/>
          <p:cNvPicPr/>
          <p:nvPr/>
        </p:nvPicPr>
        <p:blipFill rotWithShape="1">
          <a:blip r:embed="rId7"/>
          <a:srcRect l="60096" t="20229" r="7692" b="24785"/>
          <a:stretch/>
        </p:blipFill>
        <p:spPr bwMode="auto">
          <a:xfrm>
            <a:off x="305180" y="4069965"/>
            <a:ext cx="626490" cy="5895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34687" y="1308311"/>
            <a:ext cx="1948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http://testcenter.kz/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01000" y="2077490"/>
            <a:ext cx="39014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https://www.facebook.com/testcenterkz/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101000" y="2741045"/>
            <a:ext cx="4023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fontAlgn="base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https://www.instagram.com/testcenterkz/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101000" y="3432063"/>
            <a:ext cx="26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https://vk.com/testcenterkz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97930" y="4035670"/>
            <a:ext cx="3678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https://www.youtube.com/channel/UCzmZObVJTezesGyIEKw6h-Q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688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13" y="739864"/>
            <a:ext cx="2979017" cy="48013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000" y="739865"/>
            <a:ext cx="4407750" cy="507831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может участвовать в ЕНТ?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зачисления в ВУЗ на платной основе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выпускных 11 (12) классов организаций среднего образования по желанию</a:t>
            </a:r>
          </a:p>
          <a:p>
            <a:pPr algn="just"/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дальнейшего зачисления в ВУЗ на платной основе</a:t>
            </a:r>
            <a:endParaRPr lang="en-US" sz="1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зачисленные в ВУЗы по очной форме обучения на платной основе в календарном году без сертификата ЕНТ</a:t>
            </a:r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перевода на другие группы образовательных программ</a:t>
            </a:r>
          </a:p>
          <a:p>
            <a:pPr algn="just"/>
            <a:r>
              <a:rPr lang="ru-RU" sz="16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вузов, желающие перевестись с группы образовательных программ, требующей творческой подготовки на другие</a:t>
            </a:r>
            <a:endParaRPr lang="en-US" sz="16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85331" y="739865"/>
            <a:ext cx="4402877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подачи заявления для участия в ЕНТ           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1 по 15 декабря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762375" y="1189865"/>
            <a:ext cx="3285000" cy="0"/>
          </a:xfrm>
          <a:prstGeom prst="line">
            <a:avLst/>
          </a:prstGeom>
          <a:ln w="571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2265262" y="5793003"/>
            <a:ext cx="9164007" cy="830997"/>
            <a:chOff x="2265262" y="5819956"/>
            <a:chExt cx="9164007" cy="830997"/>
          </a:xfrm>
        </p:grpSpPr>
        <p:sp>
          <p:nvSpPr>
            <p:cNvPr id="17" name="TextBox 16"/>
            <p:cNvSpPr txBox="1"/>
            <p:nvPr/>
          </p:nvSpPr>
          <p:spPr>
            <a:xfrm>
              <a:off x="2662641" y="5819956"/>
              <a:ext cx="87666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b="1" dirty="0">
                  <a:latin typeface="Palatino Linotype" pitchFamily="18" charset="0"/>
                </a:rPr>
                <a:t>Подача заявления в онлайн режиме возможно при наличии у заявителя удостоверения личности или паспорта, лица имеющие только свидетельство о рождении подают заявление через пункты приема заявлений.</a:t>
              </a:r>
              <a:endParaRPr lang="ru-RU" sz="1600" b="1" dirty="0">
                <a:latin typeface="Palatino Linotype" pitchFamily="18" charset="0"/>
              </a:endParaRPr>
            </a:p>
          </p:txBody>
        </p:sp>
        <p:pic>
          <p:nvPicPr>
            <p:cNvPr id="18" name="Picture 3" descr="C:\Users\b.amzeeva\AppData\Local\Microsoft\Windows\INetCache\IE\BWZBUA2C\1200px-Exclamation_mark_2.svg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brightnessContrast bright="-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262" y="5846614"/>
              <a:ext cx="926302" cy="804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2728413" y="5846614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45365" y="6650953"/>
              <a:ext cx="863508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11363497" y="5846614"/>
              <a:ext cx="0" cy="80433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7599090" y="3116797"/>
            <a:ext cx="418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Заявления подаются в режиме онлайн через сайт НЦТ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587" y="3971519"/>
            <a:ext cx="4402877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Сроки </a:t>
            </a:r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проведения</a:t>
            </a:r>
            <a:r>
              <a:rPr lang="kk-KZ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 ЕНТ </a:t>
            </a: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с 15 по 20 января</a:t>
            </a:r>
            <a:endParaRPr lang="ru-RU" sz="3200" b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3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4153002" y="6070988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</a:p>
        </p:txBody>
      </p:sp>
      <p:sp>
        <p:nvSpPr>
          <p:cNvPr id="31" name="Овал 30"/>
          <p:cNvSpPr/>
          <p:nvPr/>
        </p:nvSpPr>
        <p:spPr>
          <a:xfrm>
            <a:off x="5967388" y="292554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9768460" y="324000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1713894" y="238185"/>
            <a:ext cx="287129" cy="301446"/>
          </a:xfrm>
          <a:prstGeom prst="ellipse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2062" y="639947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ДОСТИГШИХ 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168" y="1357817"/>
            <a:ext cx="3811908" cy="329320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ПРЕТЕНДЕНТ ДОЛЖЕН ЗАЙТИ НА САЙТ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Указать электронную почту;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Регистрацию необходимо проходить со своим номером телефона.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Осуществить оплату за тестирование.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60639" y="625446"/>
            <a:ext cx="3996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ПОДАЧА ЗАЯВЛЕНИЯ (В ОНЛАЙН РЕЖИМЕ)</a:t>
            </a:r>
          </a:p>
          <a:p>
            <a:pPr algn="ctr"/>
            <a:r>
              <a:rPr lang="ru-RU" sz="1000" b="1" i="1" dirty="0">
                <a:latin typeface="Times New Roman" pitchFamily="18" charset="0"/>
                <a:cs typeface="Times New Roman" pitchFamily="18" charset="0"/>
              </a:rPr>
              <a:t>ДЛЯ ЛИЦ, ИМЕЮЩИХ УДОСТОВЕРЕНИЕ ЛИЧНОСТИ ИЛИ ПАСПОРТ И </a:t>
            </a:r>
            <a:r>
              <a:rPr lang="ru-RU" sz="1000" b="1" i="1" u="sng" dirty="0">
                <a:latin typeface="Times New Roman" pitchFamily="18" charset="0"/>
                <a:cs typeface="Times New Roman" pitchFamily="18" charset="0"/>
              </a:rPr>
              <a:t>НЕ ДОСТИГШИХ 18 ЛЕТ:</a:t>
            </a:r>
          </a:p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04281" y="1218603"/>
            <a:ext cx="396799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28600" indent="-228600" algn="just">
              <a:buAutoNum type="arabicPeriod"/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РОДИТЕЛЬ или ЗАКОННЫЙ ПРЕДСТАВИТЕЛЬ ДАЮТ СОГЛАСИЕ НА РЕГИСТРАЦИЮ РЕБЕНКА ДЛЯ УЧАСТИЯ В ЕНТ.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Для этого родитель или законный представитель должен зайти на сайт </a:t>
            </a:r>
            <a:r>
              <a:rPr lang="en-US" sz="1200" b="1" u="sng" dirty="0">
                <a:latin typeface="Times New Roman" pitchFamily="18" charset="0"/>
                <a:cs typeface="Times New Roman" pitchFamily="18" charset="0"/>
              </a:rPr>
              <a:t>DID.GOV.KZ</a:t>
            </a:r>
            <a:r>
              <a:rPr lang="kk-KZ" sz="1200" b="1" u="sng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b="1" u="sng" dirty="0"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Проходят обязательную регистрацию в системе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Digital ID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 добавляют ИИН ребенка.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После добавления </a:t>
            </a:r>
            <a:r>
              <a:rPr lang="ru-RU" sz="1200" i="1" dirty="0" err="1">
                <a:latin typeface="Times New Roman" pitchFamily="18" charset="0"/>
                <a:cs typeface="Times New Roman" pitchFamily="18" charset="0"/>
              </a:rPr>
              <a:t>ИИНа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 ребенка действия законного представителя заканчиваются.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153002" y="3024000"/>
            <a:ext cx="3811908" cy="307776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2. ПРЕТЕНДЕНТ ДОЛЖЕН ЗАЙТИ НА САЙТ</a:t>
            </a:r>
          </a:p>
          <a:p>
            <a:r>
              <a:rPr lang="en-US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Указать электронную почту;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На данную почту поступит логин и пароль для авторизации.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Пройти обязательную регистрацию в системе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ID;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Регистрация возможна при наличии удостоверения личности или паспорта. При регистрации необходимо указать свой номер телефона.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Заполнить форму подачи заявления;</a:t>
            </a:r>
          </a:p>
          <a:p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ФИО претендента и организация образования выводятся с НОБД после указания ИИН. В случае неверных данных необходимо обратиться в пункт проведения ЕНТ.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Осуществить оплату за тестирование.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221517" y="639947"/>
            <a:ext cx="38429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ПОДАЧА ЗАЯВЛЕНИЯ (ТРАДИЦИОННЫМ СПОСОБОМ)</a:t>
            </a:r>
          </a:p>
          <a:p>
            <a:pPr algn="just"/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(ДЛЯ ЛИЦ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НЕ ДОСТИГШИХ  16-ЛЕТНЕГО ВОЗРАСТА И ИМЕЮЩИХ «СВИДЕТЕЛЬСТВО О РОЖДЕНИИ»):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31308" y="1522156"/>
            <a:ext cx="3811908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ДЛЯ ПОДАЧИ ЗАЯВЛЕНИЯ НЕОБХОДИМО ОБРАТИТЬСЯ В ПУНКТ ПРОВЕДЕНИЯ ЕНТ И ПРЕДОСТАВИТЬ СЛЕДУЮЩИЕ ДОКУМЕНТЫ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Заявление по форме (подается в ППЕНТ);</a:t>
            </a:r>
          </a:p>
          <a:p>
            <a:pPr marL="228600" indent="-228600">
              <a:buAutoNum type="arabicPeriod"/>
            </a:pPr>
            <a:r>
              <a:rPr lang="ru-RU" sz="1200">
                <a:latin typeface="Times New Roman" pitchFamily="18" charset="0"/>
                <a:cs typeface="Times New Roman" pitchFamily="18" charset="0"/>
              </a:rPr>
              <a:t>Две фотографии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размером 3х4 сантиметра;</a:t>
            </a:r>
          </a:p>
          <a:p>
            <a:pPr marL="228600" indent="-228600">
              <a:buAutoNum type="arabicPeriod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Копию свидетельства о рождении;</a:t>
            </a:r>
          </a:p>
          <a:p>
            <a:pPr marL="228600" indent="-228600">
              <a:buAutoNum type="arabicPeriod" startAt="4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Справку с организации среднего образования, </a:t>
            </a: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в которой он обучается;</a:t>
            </a:r>
          </a:p>
          <a:p>
            <a:pPr marL="228600" indent="-228600">
              <a:buAutoNum type="arabicPeriod" startAt="4"/>
            </a:pPr>
            <a:r>
              <a:rPr lang="kk-KZ" sz="1200" dirty="0">
                <a:latin typeface="Times New Roman" pitchFamily="18" charset="0"/>
                <a:cs typeface="Times New Roman" pitchFamily="18" charset="0"/>
              </a:rPr>
              <a:t>Квитанцию об оплате (оригинал).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3975320" y="763535"/>
            <a:ext cx="58244" cy="5815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8121000" y="742264"/>
            <a:ext cx="0" cy="5836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5168" y="4589471"/>
            <a:ext cx="3791712" cy="461665"/>
          </a:xfrm>
          <a:prstGeom prst="rect">
            <a:avLst/>
          </a:prstGeom>
          <a:noFill/>
          <a:ln w="952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успешного прохождения всех этапов Вы увидите сообщение «Ваша заявка принята».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236596" y="3276482"/>
            <a:ext cx="3791712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kk-KZ" sz="1200" b="1" dirty="0">
                <a:latin typeface="Times New Roman" pitchFamily="18" charset="0"/>
                <a:cs typeface="Times New Roman" pitchFamily="18" charset="0"/>
              </a:rPr>
              <a:t>После регистрации претенденту выдается справка о  принятии документов.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4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99000"/>
            <a:ext cx="12192000" cy="445192"/>
            <a:chOff x="0" y="99000"/>
            <a:chExt cx="12192000" cy="445192"/>
          </a:xfrm>
        </p:grpSpPr>
        <p:sp>
          <p:nvSpPr>
            <p:cNvPr id="21" name="Заголовок 1"/>
            <p:cNvSpPr txBox="1">
              <a:spLocks/>
            </p:cNvSpPr>
            <p:nvPr/>
          </p:nvSpPr>
          <p:spPr>
            <a:xfrm>
              <a:off x="0" y="99000"/>
              <a:ext cx="9426000" cy="445192"/>
            </a:xfrm>
            <a:prstGeom prst="rect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ru-RU"/>
              </a:defPPr>
              <a:lvl1pPr algn="ctr">
                <a:lnSpc>
                  <a:spcPct val="90000"/>
                </a:lnSpc>
                <a:spcBef>
                  <a:spcPct val="0"/>
                </a:spcBef>
                <a:buNone/>
                <a:defRPr sz="3400" b="1">
                  <a:solidFill>
                    <a:schemeClr val="bg1"/>
                  </a:solidFill>
                  <a:latin typeface="Palatino Linotype" pitchFamily="18" charset="0"/>
                  <a:ea typeface="+mj-ea"/>
                  <a:cs typeface="Times New Roman" panose="02020603050405020304" pitchFamily="18" charset="0"/>
                </a:defRPr>
              </a:lvl1pPr>
            </a:lstStyle>
            <a:p>
              <a:pPr algn="l"/>
              <a:r>
                <a:rPr lang="kk-KZ" sz="3000" dirty="0"/>
                <a:t>                                   Об оплате за участие в ЕНТ</a:t>
              </a:r>
              <a:endParaRPr lang="ru-RU" sz="3000" dirty="0"/>
            </a:p>
          </p:txBody>
        </p:sp>
        <p:sp>
          <p:nvSpPr>
            <p:cNvPr id="5" name="Фигура, имеющая форму буквы L 4"/>
            <p:cNvSpPr/>
            <p:nvPr/>
          </p:nvSpPr>
          <p:spPr>
            <a:xfrm>
              <a:off x="9201000" y="109296"/>
              <a:ext cx="2991000" cy="434895"/>
            </a:xfrm>
            <a:prstGeom prst="corner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  <p:sp>
          <p:nvSpPr>
            <p:cNvPr id="6" name="Равнобедренный треугольник 5"/>
            <p:cNvSpPr/>
            <p:nvPr/>
          </p:nvSpPr>
          <p:spPr>
            <a:xfrm rot="6343772">
              <a:off x="9361140" y="138314"/>
              <a:ext cx="302429" cy="264609"/>
            </a:xfrm>
            <a:prstGeom prst="triangle">
              <a:avLst/>
            </a:prstGeom>
            <a:solidFill>
              <a:srgbClr val="6CAED0"/>
            </a:solidFill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lnSpc>
                  <a:spcPct val="90000"/>
                </a:lnSpc>
                <a:spcBef>
                  <a:spcPct val="0"/>
                </a:spcBef>
              </a:pPr>
              <a:endParaRPr lang="ru-RU" sz="3400" b="1">
                <a:solidFill>
                  <a:schemeClr val="bg1"/>
                </a:solidFill>
                <a:latin typeface="Palatino Linotype" pitchFamily="18" charset="0"/>
                <a:ea typeface="+mj-ea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173714" y="684000"/>
            <a:ext cx="8100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тестирования – </a:t>
            </a:r>
            <a:r>
              <a:rPr lang="kk-K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2242 тенге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b.amzeeva\AppData\Local\Microsoft\Windows\INetCache\IE\7L8CTGOE\mental-health-survey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000" y="4836101"/>
            <a:ext cx="1382832" cy="165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924180" y="1886945"/>
            <a:ext cx="9552508" cy="2031325"/>
          </a:xfrm>
          <a:prstGeom prst="rect">
            <a:avLst/>
          </a:prstGeom>
          <a:solidFill>
            <a:srgbClr val="FCE8F0"/>
          </a:solidFill>
          <a:ln w="38100">
            <a:solidFill>
              <a:srgbClr val="F5B5CD"/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kk-KZ" dirty="0"/>
              <a:t>РГКП «Национальный центр тестирования " МОН РК</a:t>
            </a:r>
            <a:endParaRPr lang="ru-RU" dirty="0"/>
          </a:p>
          <a:p>
            <a:pPr fontAlgn="base"/>
            <a:r>
              <a:rPr lang="kk-KZ" dirty="0"/>
              <a:t>Казахстан, г. Нур-Султан, район Есіл, ул. Сарайшык, д. 11, н.п.7</a:t>
            </a:r>
            <a:endParaRPr lang="ru-RU" dirty="0"/>
          </a:p>
          <a:p>
            <a:pPr fontAlgn="base"/>
            <a:r>
              <a:rPr lang="kk-KZ" dirty="0"/>
              <a:t>БИН 000140001853</a:t>
            </a:r>
            <a:endParaRPr lang="ru-RU" dirty="0"/>
          </a:p>
          <a:p>
            <a:pPr fontAlgn="base"/>
            <a:r>
              <a:rPr lang="kk-KZ" dirty="0"/>
              <a:t>ИИК KZ536010111000001515</a:t>
            </a:r>
            <a:endParaRPr lang="ru-RU" dirty="0"/>
          </a:p>
          <a:p>
            <a:pPr fontAlgn="base"/>
            <a:r>
              <a:rPr lang="kk-KZ" dirty="0"/>
              <a:t>БИК HSBKKZKX     Кбе 16</a:t>
            </a:r>
            <a:endParaRPr lang="ru-RU" dirty="0"/>
          </a:p>
          <a:p>
            <a:pPr fontAlgn="base"/>
            <a:r>
              <a:rPr lang="ru-RU" dirty="0"/>
              <a:t>АО "Народный Банк Казахстана"</a:t>
            </a:r>
          </a:p>
          <a:p>
            <a:pPr fontAlgn="base"/>
            <a:r>
              <a:rPr lang="ru-RU" dirty="0"/>
              <a:t>Наименование платежа - "за Единое национальное тестирование» или "За тестирование".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75965" y="1054640"/>
            <a:ext cx="71363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Реквизиты Национального центра тестирования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57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3" t="6088" r="657" b="38115"/>
          <a:stretch/>
        </p:blipFill>
        <p:spPr>
          <a:xfrm>
            <a:off x="4890578" y="2304000"/>
            <a:ext cx="2893073" cy="4068612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0" y="13"/>
            <a:ext cx="12192000" cy="728988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00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Получение пропуска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786" y="3135907"/>
            <a:ext cx="4455000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личном кабинете на сайте: </a:t>
            </a:r>
            <a:r>
              <a:rPr lang="en-US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https://ubt.testcenter.kz/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71623" y="3526156"/>
            <a:ext cx="39632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приема заявлений обратиться в пункт проведения ЕНТ для получения пропуска (обязательно при себе иметь удостоверение личности).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9651" y="2304000"/>
            <a:ext cx="4519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в онлайн режиме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7984264" y="2343958"/>
            <a:ext cx="3963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лиц, подавших заявление традиционным способом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1000" y="1114163"/>
            <a:ext cx="81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содержит информацию о месте, дате, времени, языке сдачи тестирования.</a:t>
            </a:r>
          </a:p>
        </p:txBody>
      </p:sp>
    </p:spTree>
    <p:extLst>
      <p:ext uri="{BB962C8B-B14F-4D97-AF65-F5344CB8AC3E}">
        <p14:creationId xmlns:p14="http://schemas.microsoft.com/office/powerpoint/2010/main" val="7087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5345" y="4625795"/>
            <a:ext cx="976655" cy="117552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001" y="4529065"/>
            <a:ext cx="1079999" cy="144375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13"/>
            <a:ext cx="12191997" cy="835620"/>
          </a:xfr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Запуск на тестирование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552584" y="4575259"/>
            <a:ext cx="4763416" cy="1226058"/>
            <a:chOff x="57867" y="3462129"/>
            <a:chExt cx="5569678" cy="122605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52938" y="3462129"/>
              <a:ext cx="5374607" cy="1200329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обнаружении запрещенных предметов в зоне проверки металлоискателем, составляется акт и претендент не допускается к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kk-KZ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тому же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тестированию.</a:t>
              </a: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57867" y="3469857"/>
              <a:ext cx="150152" cy="1218330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36000" y="4649390"/>
            <a:ext cx="5033255" cy="1254610"/>
            <a:chOff x="-8086" y="5429458"/>
            <a:chExt cx="4709087" cy="1116992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171153" y="5500669"/>
              <a:ext cx="4529848" cy="92333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Поступающий, вовлекший к участию в тестировании «подставное лицо», не допускается к тому же тестированию.</a:t>
              </a:r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CBCC6620-EF3C-4936-B278-FA6C0377A2C4}"/>
                </a:ext>
              </a:extLst>
            </p:cNvPr>
            <p:cNvSpPr/>
            <p:nvPr/>
          </p:nvSpPr>
          <p:spPr>
            <a:xfrm>
              <a:off x="-8086" y="5429458"/>
              <a:ext cx="150152" cy="1116992"/>
            </a:xfrm>
            <a:prstGeom prst="rect">
              <a:avLst/>
            </a:prstGeom>
            <a:solidFill>
              <a:srgbClr val="6CA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21000" y="999000"/>
            <a:ext cx="5355000" cy="81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в режиме онлайн, при запуске проходят идентификацию личности через систему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ID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79083" y="819000"/>
            <a:ext cx="5740508" cy="1051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Подавшие заявление традиционным способом, 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запуске проходят идентификацию личности путем сличения внешности с фотографией на пропуске.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6000" y="1853281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629337" y="1845429"/>
            <a:ext cx="5040000" cy="45719"/>
          </a:xfrm>
          <a:prstGeom prst="rect">
            <a:avLst/>
          </a:prstGeom>
          <a:solidFill>
            <a:srgbClr val="6AAE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9255" y="1870213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632771" y="1870212"/>
            <a:ext cx="5040000" cy="209878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8172" y="2169000"/>
            <a:ext cx="4847405" cy="147732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Удостоверение личности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57165" y="1960250"/>
            <a:ext cx="4847405" cy="1892826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необходимо иметь: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со школы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 на тестирование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Ручку с черной или синей пастой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302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/>
          <p:cNvSpPr/>
          <p:nvPr/>
        </p:nvSpPr>
        <p:spPr>
          <a:xfrm>
            <a:off x="6461129" y="5288671"/>
            <a:ext cx="5568124" cy="369332"/>
          </a:xfrm>
          <a:prstGeom prst="rect">
            <a:avLst/>
          </a:prstGeom>
          <a:solidFill>
            <a:srgbClr val="F2F2F2"/>
          </a:solidFill>
        </p:spPr>
        <p:txBody>
          <a:bodyPr wrap="square">
            <a:spAutoFit/>
          </a:bodyPr>
          <a:lstStyle/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0" y="12"/>
            <a:ext cx="12192000" cy="835621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>
                <a:solidFill>
                  <a:schemeClr val="bg1"/>
                </a:solidFill>
                <a:latin typeface="Palatino Linotype" pitchFamily="18" charset="0"/>
                <a:ea typeface="+mn-ea"/>
                <a:cs typeface="Times New Roman" panose="02020603050405020304" pitchFamily="18" charset="0"/>
              </a:rPr>
              <a:t>Проведение ЕНТ</a:t>
            </a:r>
            <a:endParaRPr lang="ru-RU" sz="3467" b="1" dirty="0">
              <a:solidFill>
                <a:schemeClr val="bg1"/>
              </a:solidFill>
              <a:latin typeface="Palatino Linotype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08" y="1134000"/>
            <a:ext cx="12191492" cy="4893647"/>
          </a:xfrm>
          <a:prstGeom prst="rect">
            <a:avLst/>
          </a:prstGeom>
          <a:solidFill>
            <a:srgbClr val="F2F2F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работы: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ОЗНАКОМТЕСЬ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правилами проведения ЕНТ;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заполните служебные сектора листа ответов;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целостность, комплектность и качество печати книжки;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тестовые задания и заполните лист ответа;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СДАЙТЕ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лист ответов и книжку дежурному по аудитории.</a:t>
            </a:r>
          </a:p>
        </p:txBody>
      </p:sp>
    </p:spTree>
    <p:extLst>
      <p:ext uri="{BB962C8B-B14F-4D97-AF65-F5344CB8AC3E}">
        <p14:creationId xmlns:p14="http://schemas.microsoft.com/office/powerpoint/2010/main" val="288746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0" y="4932700"/>
            <a:ext cx="1077410" cy="1215279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Формат ЕНТ в 2021 году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839814"/>
            <a:ext cx="12192000" cy="200054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marL="171450"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 сдает ЕНТ по желанию на казахском, русском или английском* языке.</a:t>
            </a:r>
          </a:p>
          <a:p>
            <a:pPr marL="171450" algn="just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*Сдающие ЕНТ на английском языке по желанию выбирают язык сдачи истории Казахстана: казахский или русский.</a:t>
            </a:r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just"/>
            <a:endParaRPr 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algn="ctr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проводится по трем обязательным и двум профильным предметам: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1" y="3130457"/>
            <a:ext cx="6276001" cy="147235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предметы:</a:t>
            </a:r>
          </a:p>
          <a:p>
            <a:pPr marL="342891" indent="-342891"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Казахстана – 15 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891" indent="-342891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чтения – 20 баллов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 заданий)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891" indent="-342891">
              <a:buFontTx/>
              <a:buAutoNum type="arabicPeriod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 – 15 баллов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(15 заданий)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правильный ответ из пяти предложенных.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40999" y="3335926"/>
            <a:ext cx="5940001" cy="155334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по 20 предлагается выбрать один правильный ответ из пяти предложенных;</a:t>
            </a:r>
          </a:p>
          <a:p>
            <a:pPr algn="just"/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21 по 25 предлагается выбрать один правильный ответ из пяти предложенных (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на основе контекста)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26 по 35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предлагается выбрать один или несколько правильных ответов из множества предложенных ответов.</a:t>
            </a:r>
          </a:p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тестовых заданий по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каждому профильному предмету – 35.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66069" y="5912139"/>
            <a:ext cx="9627261" cy="70244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kk-KZ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Максимальное количество баллов  ЕНТ составляет  - 140 баллов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0251" y="2869208"/>
            <a:ext cx="554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профильных предмета (по каждому предмету):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11001" y="2844000"/>
            <a:ext cx="6019250" cy="2045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168125" y="2844000"/>
            <a:ext cx="5957875" cy="2360268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300359" y="5337605"/>
            <a:ext cx="3830503" cy="369332"/>
          </a:xfrm>
          <a:prstGeom prst="rect">
            <a:avLst/>
          </a:prstGeom>
          <a:solidFill>
            <a:srgbClr val="6CAED0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тестирования –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240 минут.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21000" y="1609192"/>
            <a:ext cx="6011823" cy="5849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Изменено количество тестовых заданий по предметам</a:t>
            </a:r>
          </a:p>
        </p:txBody>
      </p:sp>
      <p:pic>
        <p:nvPicPr>
          <p:cNvPr id="16" name="Picture 3" descr="C:\Users\b.amzeeva\AppData\Local\Microsoft\Windows\INetCache\IE\BWZBUA2C\1200px-Exclamation_mark_2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18" y="1519203"/>
            <a:ext cx="981609" cy="80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26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13"/>
            <a:ext cx="12192000" cy="818375"/>
          </a:xfrm>
          <a:prstGeom prst="rect">
            <a:avLst/>
          </a:prstGeom>
          <a:solidFill>
            <a:srgbClr val="6CAED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467" b="1" dirty="0">
                <a:solidFill>
                  <a:schemeClr val="bg1"/>
                </a:solidFill>
                <a:latin typeface="Palatino Linotype" pitchFamily="18" charset="0"/>
                <a:cs typeface="Times New Roman" panose="02020603050405020304" pitchFamily="18" charset="0"/>
              </a:rPr>
              <a:t>Понятие задание на основе контекста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51000" y="855487"/>
            <a:ext cx="11250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i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тематическая область, к которой относится описанная в вопросе (задании) проблемная ситуация.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Контекст</a:t>
            </a:r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 может быть представлен в виде сплошного текста, рисунка, графика, таблицы, диаграммы, инфографики и т.д.</a:t>
            </a:r>
          </a:p>
          <a:p>
            <a:pPr algn="just"/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Задания на основе контекста оценивают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углубленные знания предмета (продвинутый уровень усвоения), умения и навыки широкого спектра, чтение и понимание контекста, рефлексия на содержание контекста, умение анализировать, сопоставлять и т.д.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153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тальмологи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80D9"/>
      </a:accent1>
      <a:accent2>
        <a:srgbClr val="2393D9"/>
      </a:accent2>
      <a:accent3>
        <a:srgbClr val="6BBEF2"/>
      </a:accent3>
      <a:accent4>
        <a:srgbClr val="88D4F2"/>
      </a:accent4>
      <a:accent5>
        <a:srgbClr val="C5F0FC"/>
      </a:accent5>
      <a:accent6>
        <a:srgbClr val="F2F2F2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1719</Words>
  <Application>Microsoft Office PowerPoint</Application>
  <PresentationFormat>Широкоэкранный</PresentationFormat>
  <Paragraphs>226</Paragraphs>
  <Slides>15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Запуск на тестирование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ЕНТ</vt:lpstr>
      <vt:lpstr>СПАСИБО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Неизвестный пользователь</cp:lastModifiedBy>
  <cp:revision>186</cp:revision>
  <dcterms:created xsi:type="dcterms:W3CDTF">2020-08-15T11:04:58Z</dcterms:created>
  <dcterms:modified xsi:type="dcterms:W3CDTF">2020-11-30T11:13:49Z</dcterms:modified>
</cp:coreProperties>
</file>